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0" r:id="rId3"/>
  </p:sldMasterIdLst>
  <p:sldIdLst>
    <p:sldId id="256" r:id="rId4"/>
    <p:sldId id="257" r:id="rId5"/>
    <p:sldId id="259" r:id="rId6"/>
    <p:sldId id="260" r:id="rId7"/>
    <p:sldId id="261" r:id="rId8"/>
    <p:sldId id="263" r:id="rId9"/>
    <p:sldId id="266" r:id="rId10"/>
    <p:sldId id="264" r:id="rId11"/>
    <p:sldId id="258" r:id="rId12"/>
    <p:sldId id="26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5039CE3-D6FA-4D3A-A5DF-B3B6802914F0}">
          <p14:sldIdLst>
            <p14:sldId id="256"/>
            <p14:sldId id="257"/>
            <p14:sldId id="259"/>
            <p14:sldId id="260"/>
            <p14:sldId id="261"/>
            <p14:sldId id="263"/>
            <p14:sldId id="266"/>
            <p14:sldId id="264"/>
            <p14:sldId id="258"/>
            <p14:sldId id="26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86357" autoAdjust="0"/>
  </p:normalViewPr>
  <p:slideViewPr>
    <p:cSldViewPr snapToGrid="0">
      <p:cViewPr varScale="1">
        <p:scale>
          <a:sx n="70" d="100"/>
          <a:sy n="70" d="100"/>
        </p:scale>
        <p:origin x="318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6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81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25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457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258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17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148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948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609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F63B1-7DFE-4D43-A630-87140F630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D1F5D9D-CE86-4829-A300-901D1F6B0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93D270-7C54-420D-856A-03FA3C8F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9431B1-5A59-4844-9B16-82691DD32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9C9EB8-4817-4B80-B897-BBAF136B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407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09CE7-66B7-42A3-9D15-F291A922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3CF40C-AA96-48BC-A9B6-164D9D8D5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2E3B40-D7D3-4B36-8F9C-0CEFA196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72C36C-B48E-4FD8-B265-25C4DD5E1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6C7E43-AB81-4278-A25B-2ECD1654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15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25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BBED8E-1A78-46C1-BF24-E3434B04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07ED05-D2C0-417A-AE7A-B65F876ED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1C3AAD-F2D6-4019-9F95-1958628E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EEDF74-02D6-4C59-A29E-78C15424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07A90E-974A-4D01-9B90-0F8F171A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536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DDC6F-D28F-4249-A00F-AC02785E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30B1A5-B071-45A9-AD00-942AF5BC0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54D2B3-ACB0-4748-B579-09DF43738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2F9E75-3D49-4CAF-B7A1-19BF81E79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F9BD4D-9251-495C-8CD9-72BBDCA3A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A97546-0288-4205-91E3-54A3F69A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6916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920EC9-817C-4E3B-BA16-143C7E1A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851C68-3352-426D-9FD7-5067E9AE4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0A79776-A746-4AF4-BDA8-89B41F55B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3A68A6-D40C-427B-B922-852811777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9416C24-2E22-49DD-A9A6-E7CEE3681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B31E81-EB36-4A37-9982-240BCF2D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5D37167-DB9C-4029-9A42-8A681970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3E1D95E-D1D9-47D5-A23F-47ED496A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054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745B7-E423-4A52-AA13-267D2C9E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BCDDE9-47E1-4A9D-9E6E-4D794920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10CA0B-5A8F-4091-9BA3-570FBAA7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E23E5D-4CB4-42F1-BD49-8C269900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605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253932-E775-43F4-8D6C-874F09492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091120-9196-4F32-9F60-354EBAC7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A1374B-69FB-49F2-8579-8EBCF099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49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C7955-61A6-4FB1-8787-14B24199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166432-003C-4CFD-93D9-6C1350732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038E4D-86D1-48BF-B7AA-70289AC03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6037B3-5720-45D7-B2A3-46100CA2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13967D-B423-422B-86C8-39D71478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9CF04C-D7E1-4D53-A225-FA0FA5A6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509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CD49A1-6100-463D-A71D-5BAF7831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72319DA-14F2-41D2-8388-52A8FBC1A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D1F0A9-DD5D-4408-A083-616E7DD8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1F4DDDB-AC49-4FF6-8803-4D53A026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79ED70-1515-4F14-A242-10ABD659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DBF0CA-DBE8-49E6-A20B-78B584F45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148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1A6A20-3DE5-47DB-AD6D-DE5351F8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0E508FC-405E-4D0D-B474-312903CE6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CD6076-FACC-4F17-B8D7-6F41B5C07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FFAFAB-A733-40A5-8E45-E375F31D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4458D9-EDAF-4198-A18F-CE1386CE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9958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120235-3F52-48A7-A9A9-41B2A2F20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CD1184-AFD8-4560-B3A0-0A0441F52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8D2D68-6B23-46F3-B8CB-0A89914B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898C7F-BE12-4D18-B15C-C22D4927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6E700A-20B6-4198-92A5-6C955D29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0704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F7F38F-565F-44D1-9A36-2C5CC84C4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E27E15-CFD1-412D-9E44-53EDDA288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F96E9E-7D89-4C5F-8C1D-B2D7F928D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062974-0BFB-4F54-B1FB-BE372118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228BE9-B25C-462E-8269-A2CC9CED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835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1725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FF279-E59D-4D58-BFE6-C3683A91A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9505BF-A13B-46B8-A15A-5A271E275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5C8792-BEFF-4A50-8039-9E52BECBA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AE2377-FB8A-404A-8950-46FAFAF4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88003F-39BB-4280-8FE1-DEABCF95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2143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EC868-6100-461B-9184-8B87C908E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D0E2FF-D6E7-4FE7-A754-4831F84C0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40F5B9-D187-4ECE-8674-EB7F80F7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4DE198-75D1-4807-9566-5F93D942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F43F7E-2D73-438F-BD30-97D70742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8448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5BBBA0-F1E1-4863-B09C-D64BBD16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DEC877-FA4E-40A7-B56D-451B2BBE7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CC737E-0C4D-4A3D-A88C-929965C1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698944-B45B-490A-AF26-1BEAB9EB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53AF2D-3095-4762-B989-6D511B697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D0762F-E1CA-4622-ADE3-F200814D6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9409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FB310-84E4-488A-A20A-0D069894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22E334-8C42-4299-B785-66A7201D9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B09D2A-A33D-442D-AA7E-64C9BA8F2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A15A00D-F085-4AB4-A0D5-496D1355C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53AD018-D3CA-4427-A39B-E43EFC563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1FF2345-A4CD-4165-B529-D00A540EC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1D02D49-5D0A-44A1-A653-B9083DB7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F38FD8D-2C8B-4DB1-8014-8FCADFA1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8533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9956A-4E1F-4117-AA49-E0C60F60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4F95D53-F6E6-4172-A4FC-26770B82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33A5E5-F11D-4D04-8C6B-385D7D7D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F55B7A-FEAC-4A30-B0B6-16EB6B7B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87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74BD1C4-85D4-4D8D-976D-64F8DCC6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4B60D64-DD91-4290-8C07-49661B7A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864F0E-1D1D-46E7-97DE-C1815542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6504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2BD28-839B-4458-92B6-E22441605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72A553-8E20-4C3A-B682-3D39D6F26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416AEA-6F9E-4D3E-B866-D19993C70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7A0396-6D55-49ED-BC61-410A62CC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003781-11F2-40D9-8BBE-AC361977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82F2AF-9FE7-4F50-B2C5-125EA937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069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0B0678-8539-4F8E-94C7-7911CF46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DFC7F4C-C728-4016-9567-31FFE6F85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03DC1A8-3C0D-421E-B0BB-6E49379EA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133C06-A677-436D-8E37-73BB4B913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D95B132-1C77-49DE-A1A6-10D4E68E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F878E9-3E9A-402D-B1B6-FAA79BC7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7705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9CFDDE-B83E-4143-B63D-F7124FA0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DFD6A6-FCD1-43D5-A801-7802F2220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8AE21E-B1C7-4C9A-A652-3181D14AD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0B026-50D8-4102-B8C7-2CF822AF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60F3CB-0B0F-4986-AE03-2374C1A4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656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F9B10D4-8BE9-4AD4-8A9E-4F6F7E185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1379D9-999D-4FF0-A28B-3414D147B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1E6C83-290D-4690-82F3-8E380E353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188429-6BDE-404B-8E26-D4968B70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39F9EE-F5CC-41FF-9810-191FF3BF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506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629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204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36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45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99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78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9103E10-D6DC-4503-A86A-EEBE3035AF63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D92E6-8714-49B1-A3F9-246515DC77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909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584F220-35DB-41F7-ACF9-CC4E55F5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8662C7-DF54-444E-A5BD-7518D3ADA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D613B7-5736-4B23-A187-03CEB42F8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4C7B-FE25-4EBB-BDD8-87DFA46085A7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F9F8CD-F6B7-4502-B3B0-D2A8815BD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25C9DF-1EE6-404A-A51C-E1AE1B34C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D25B0-8E99-4867-AD07-E237420787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1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F7125BB-F601-4802-A643-C3C5B9442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0F3F52-A92A-46FF-A4EC-5D40142BB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2FE3EB-10CF-464F-AA79-DBE4B1598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6D082-CCC4-4062-82A1-CDDE483B250D}" type="datetimeFigureOut">
              <a:rPr lang="fr-FR" smtClean="0"/>
              <a:t>05/07/2022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8B3855-94B5-49C2-9F24-C437C5D32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C95E77-6043-4B30-9450-EA405373A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4679-6C74-442B-BD10-C5E8ED71A2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2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commons.wikimedia.org/wiki/File:Un_enfant_portant_un_casque_de_r%C3%A9alit%C3%A9_virtuelle_(Exalto,_Villeurbanne)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.wikipedia.org/wiki/Poser" TargetMode="Externa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foconcert.com/artiste/soprano-39788/concerts.html" TargetMode="External"/><Relationship Id="rId3" Type="http://schemas.openxmlformats.org/officeDocument/2006/relationships/hyperlink" Target="https://diverspoissons.blogspot.com/2019/08/fond-decran-poisson-anime-gratuit.html" TargetMode="External"/><Relationship Id="rId7" Type="http://schemas.openxmlformats.org/officeDocument/2006/relationships/image" Target="../media/image27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vallon-morvan.com/futuroscope/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itsueki.sg/2014/08/18/enjoy-a-refreshing-new-magical-time-at-hong-kong-disneyland-starting-from-1-october-2014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animation-minecraft-minecraft-2019118/" TargetMode="External"/><Relationship Id="rId7" Type="http://schemas.openxmlformats.org/officeDocument/2006/relationships/hyperlink" Target="https://webdeveloppementdurable.com/operation-chirurgicale-diffusee-en-live-en-realite-virtuel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hyperlink" Target="https://pixabay.com/en/woman-vr-virtual-reality-technology-1418846/" TargetMode="Externa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da/illustrations/fedt-overv%C3%A6gtige-fedme-v%C3%A6gt-tung-3313923/" TargetMode="External"/><Relationship Id="rId3" Type="http://schemas.openxmlformats.org/officeDocument/2006/relationships/image" Target="../media/image13.sv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fr/musique-cassette-1952197/" TargetMode="External"/><Relationship Id="rId5" Type="http://schemas.openxmlformats.org/officeDocument/2006/relationships/image" Target="../media/image14.png"/><Relationship Id="rId10" Type="http://schemas.openxmlformats.org/officeDocument/2006/relationships/hyperlink" Target="https://pixabay.com/fr/%C3%A9l%C3%A9phant-ballon-en-volant-2635309/" TargetMode="External"/><Relationship Id="rId4" Type="http://schemas.openxmlformats.org/officeDocument/2006/relationships/hyperlink" Target="https://svgsilh.com/fr/009688/image/1295697.html" TargetMode="External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20.png"/><Relationship Id="rId5" Type="http://schemas.openxmlformats.org/officeDocument/2006/relationships/hyperlink" Target="https://www.lemonde.fr/blog/vidberg/2014/03/27/les-casques-de-realite-virtuelle-une-experience-unique/" TargetMode="Externa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20.png"/><Relationship Id="rId5" Type="http://schemas.openxmlformats.org/officeDocument/2006/relationships/hyperlink" Target="https://video-streaming.orange.fr/comedie-humour/papa-avec-un-casque-vr-saute-dans-la-te-le-vision-jeu-vide-o-CNT000001qgTs7.html" TargetMode="Externa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8DEC30-0B85-4FD4-B5BF-1CA6833EB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Casque Virtuel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0B8463D-C704-4C6E-ACA6-03B942CB3F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 monde parallèle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A8A914-D77B-484C-8DA8-015FAA0C8668}"/>
              </a:ext>
            </a:extLst>
          </p:cNvPr>
          <p:cNvSpPr txBox="1"/>
          <p:nvPr/>
        </p:nvSpPr>
        <p:spPr>
          <a:xfrm>
            <a:off x="5754638" y="7106195"/>
            <a:ext cx="4225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>
                <a:hlinkClick r:id="rId2" tooltip="https://commons.wikimedia.org/wiki/File:Un_enfant_portant_un_casque_de_r%C3%A9alit%C3%A9_virtuelle_(Exalto,_Villeurbanne).jpg"/>
              </a:rPr>
              <a:t>Cette photo</a:t>
            </a:r>
            <a:r>
              <a:rPr lang="fr-FR" sz="900"/>
              <a:t> par Auteur inconnu est soumis à la licence </a:t>
            </a:r>
            <a:r>
              <a:rPr lang="fr-FR" sz="900">
                <a:hlinkClick r:id="rId3" tooltip="https://creativecommons.org/licenses/by-sa/3.0/"/>
              </a:rPr>
              <a:t>CC BY-SA</a:t>
            </a:r>
            <a:endParaRPr lang="fr-FR" sz="90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095E7DC-C20C-4FA8-8F3E-C306E6F8C655}"/>
              </a:ext>
            </a:extLst>
          </p:cNvPr>
          <p:cNvGrpSpPr/>
          <p:nvPr/>
        </p:nvGrpSpPr>
        <p:grpSpPr>
          <a:xfrm>
            <a:off x="536427" y="268263"/>
            <a:ext cx="9444186" cy="3624713"/>
            <a:chOff x="536427" y="291247"/>
            <a:chExt cx="9444186" cy="362471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F76B354-993D-4D7E-B01D-7A4898C4C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tretch>
              <a:fillRect/>
            </a:stretch>
          </p:blipFill>
          <p:spPr>
            <a:xfrm>
              <a:off x="6471042" y="656769"/>
              <a:ext cx="3509571" cy="2847702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C0AB9110-9E54-4410-9B4C-8ACAB47B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36427" y="291247"/>
              <a:ext cx="4594706" cy="3624713"/>
            </a:xfrm>
            <a:prstGeom prst="rect">
              <a:avLst/>
            </a:prstGeom>
            <a:effectLst>
              <a:softEdge rad="635000"/>
            </a:effectLst>
          </p:spPr>
        </p:pic>
      </p:grpSp>
    </p:spTree>
    <p:extLst>
      <p:ext uri="{BB962C8B-B14F-4D97-AF65-F5344CB8AC3E}">
        <p14:creationId xmlns:p14="http://schemas.microsoft.com/office/powerpoint/2010/main" val="39586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00">
        <p:dissolve/>
      </p:transition>
    </mc:Choice>
    <mc:Fallback xmlns="">
      <p:transition spd="slow" advTm="4000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D77790-07F7-4190-8C3F-321D6365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RESSENTIS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0706005-2169-4FCE-B798-3391C15A1239}"/>
              </a:ext>
            </a:extLst>
          </p:cNvPr>
          <p:cNvGrpSpPr/>
          <p:nvPr/>
        </p:nvGrpSpPr>
        <p:grpSpPr>
          <a:xfrm>
            <a:off x="112735" y="756811"/>
            <a:ext cx="12325573" cy="5790947"/>
            <a:chOff x="-38234" y="869545"/>
            <a:chExt cx="12325573" cy="5790947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13512801-2451-466F-AB19-A281F731C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442574" y="2317172"/>
              <a:ext cx="5509033" cy="434332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BA8438E9-523C-4120-9F0B-C8438FEFC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9622">
              <a:off x="5123002" y="869545"/>
              <a:ext cx="4597894" cy="2236475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0EF5EF3C-704C-407D-92BA-175854C5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-38234" y="942183"/>
              <a:ext cx="3864613" cy="3546649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16" name="Espace réservé du contenu 4">
              <a:extLst>
                <a:ext uri="{FF2B5EF4-FFF2-40B4-BE49-F238E27FC236}">
                  <a16:creationId xmlns:a16="http://schemas.microsoft.com/office/drawing/2014/main" id="{8F12F37D-2E11-49FB-AB37-88D6C00E4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7713107" y="3476813"/>
              <a:ext cx="4574232" cy="2928469"/>
            </a:xfrm>
            <a:prstGeom prst="rect">
              <a:avLst/>
            </a:prstGeom>
            <a:effectLst>
              <a:softEdge rad="317500"/>
            </a:effectLst>
          </p:spPr>
        </p:pic>
      </p:grpSp>
    </p:spTree>
    <p:extLst>
      <p:ext uri="{BB962C8B-B14F-4D97-AF65-F5344CB8AC3E}">
        <p14:creationId xmlns:p14="http://schemas.microsoft.com/office/powerpoint/2010/main" val="20443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86F1B3-A24E-48EA-9624-A5B6EF70AA42}"/>
              </a:ext>
            </a:extLst>
          </p:cNvPr>
          <p:cNvSpPr txBox="1"/>
          <p:nvPr/>
        </p:nvSpPr>
        <p:spPr>
          <a:xfrm>
            <a:off x="0" y="142875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MERCI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1A62D26-2551-4F21-9628-3AF0ECCED913}"/>
              </a:ext>
            </a:extLst>
          </p:cNvPr>
          <p:cNvSpPr txBox="1"/>
          <p:nvPr/>
        </p:nvSpPr>
        <p:spPr>
          <a:xfrm>
            <a:off x="0" y="264863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DE VOTRE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204931-EBEC-477C-9553-1DFAD4A91BF1}"/>
              </a:ext>
            </a:extLst>
          </p:cNvPr>
          <p:cNvSpPr txBox="1"/>
          <p:nvPr/>
        </p:nvSpPr>
        <p:spPr>
          <a:xfrm>
            <a:off x="0" y="3868520"/>
            <a:ext cx="1205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ATTENTION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964F8ED-20F3-4313-AB18-CE91EDDF6C39}"/>
              </a:ext>
            </a:extLst>
          </p:cNvPr>
          <p:cNvSpPr txBox="1"/>
          <p:nvPr/>
        </p:nvSpPr>
        <p:spPr>
          <a:xfrm>
            <a:off x="609600" y="5429250"/>
            <a:ext cx="111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GILBERT / PATRICIA/ FLORENCE / ISABELLE</a:t>
            </a:r>
          </a:p>
        </p:txBody>
      </p:sp>
      <p:sp>
        <p:nvSpPr>
          <p:cNvPr id="3" name="Bouton d’action : avant ou précédent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3F45EDF-4D03-487F-856F-A804EA48DDA6}"/>
              </a:ext>
            </a:extLst>
          </p:cNvPr>
          <p:cNvSpPr/>
          <p:nvPr/>
        </p:nvSpPr>
        <p:spPr>
          <a:xfrm>
            <a:off x="11288661" y="6194323"/>
            <a:ext cx="903339" cy="663677"/>
          </a:xfrm>
          <a:prstGeom prst="actionButtonForwardNex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435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BAA34-11FB-4819-AA33-BF0D6CC0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10" y="299925"/>
            <a:ext cx="9288302" cy="873216"/>
          </a:xfrm>
        </p:spPr>
        <p:txBody>
          <a:bodyPr/>
          <a:lstStyle/>
          <a:p>
            <a:pPr algn="ctr"/>
            <a:r>
              <a:rPr lang="fr-FR" sz="5400" dirty="0">
                <a:highlight>
                  <a:srgbClr val="808080"/>
                </a:highlight>
                <a:latin typeface="Century Gothic" panose="020B0502020202020204" pitchFamily="34" charset="0"/>
              </a:rPr>
              <a:t>C’EST QUOI , SON UTILITÉ?</a:t>
            </a:r>
            <a:endParaRPr lang="fr-FR" sz="5400" dirty="0">
              <a:highlight>
                <a:srgbClr val="808080"/>
              </a:highlight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4862D33-2D09-4058-A111-BC8F22C5C452}"/>
              </a:ext>
            </a:extLst>
          </p:cNvPr>
          <p:cNvSpPr/>
          <p:nvPr/>
        </p:nvSpPr>
        <p:spPr>
          <a:xfrm>
            <a:off x="1195626" y="1634675"/>
            <a:ext cx="4900374" cy="1179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Expérience</a:t>
            </a:r>
            <a:r>
              <a:rPr lang="fr-FR" dirty="0"/>
              <a:t> </a:t>
            </a:r>
            <a:r>
              <a:rPr lang="fr-FR" sz="3200" dirty="0"/>
              <a:t>immersive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E23514F-EA22-4850-9E4F-63E5071B8FC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7134385" y="3755314"/>
            <a:ext cx="3962401" cy="2149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Monde virtuel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7545944-7A20-46AA-873E-6FE8FDDEC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7787" y="2798979"/>
            <a:ext cx="5237033" cy="344334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9329D7F6-E91F-48C1-A6E6-2F4522E6E2A2}"/>
              </a:ext>
            </a:extLst>
          </p:cNvPr>
          <p:cNvSpPr/>
          <p:nvPr/>
        </p:nvSpPr>
        <p:spPr>
          <a:xfrm>
            <a:off x="1242120" y="1634675"/>
            <a:ext cx="4900374" cy="11791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Expérience</a:t>
            </a:r>
            <a:r>
              <a:rPr lang="fr-FR" dirty="0"/>
              <a:t> </a:t>
            </a:r>
            <a:r>
              <a:rPr lang="fr-FR" sz="3200" dirty="0"/>
              <a:t>immersive</a:t>
            </a:r>
          </a:p>
        </p:txBody>
      </p:sp>
      <p:sp>
        <p:nvSpPr>
          <p:cNvPr id="35" name="Espace réservé du contenu 4">
            <a:extLst>
              <a:ext uri="{FF2B5EF4-FFF2-40B4-BE49-F238E27FC236}">
                <a16:creationId xmlns:a16="http://schemas.microsoft.com/office/drawing/2014/main" id="{1F57DEC1-455D-47DA-AEF9-1D852A0B89BF}"/>
              </a:ext>
            </a:extLst>
          </p:cNvPr>
          <p:cNvSpPr txBox="1">
            <a:spLocks/>
          </p:cNvSpPr>
          <p:nvPr/>
        </p:nvSpPr>
        <p:spPr>
          <a:xfrm flipH="1">
            <a:off x="7180879" y="3755314"/>
            <a:ext cx="3962401" cy="2149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3200"/>
              <a:t>Monde virtuel</a:t>
            </a:r>
            <a:endParaRPr lang="fr-FR" sz="320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84D6413F-BE5E-42C6-9616-BC9B824D1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4281" y="2798979"/>
            <a:ext cx="5237033" cy="344334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72884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A611D-7E2B-4A97-8342-34DA9FBBF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526" y="465781"/>
            <a:ext cx="9404723" cy="1400530"/>
          </a:xfrm>
        </p:spPr>
        <p:txBody>
          <a:bodyPr/>
          <a:lstStyle/>
          <a:p>
            <a:pPr algn="ctr"/>
            <a:r>
              <a:rPr lang="fr-FR" sz="6000" dirty="0"/>
              <a:t>QUELQUES DOMAINES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66815FD-EA84-4C78-AB90-5DF7883256DC}"/>
              </a:ext>
            </a:extLst>
          </p:cNvPr>
          <p:cNvGrpSpPr/>
          <p:nvPr/>
        </p:nvGrpSpPr>
        <p:grpSpPr>
          <a:xfrm>
            <a:off x="1103312" y="1949580"/>
            <a:ext cx="8947150" cy="4298819"/>
            <a:chOff x="1103313" y="1949580"/>
            <a:chExt cx="8947150" cy="4298819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0DF44BB0-F35B-417A-B3BB-ABF264806A0E}"/>
                </a:ext>
              </a:extLst>
            </p:cNvPr>
            <p:cNvSpPr/>
            <p:nvPr/>
          </p:nvSpPr>
          <p:spPr>
            <a:xfrm>
              <a:off x="1103313" y="1949580"/>
              <a:ext cx="8947150" cy="1311175"/>
            </a:xfrm>
            <a:custGeom>
              <a:avLst/>
              <a:gdLst>
                <a:gd name="connsiteX0" fmla="*/ 0 w 8947150"/>
                <a:gd name="connsiteY0" fmla="*/ 131118 h 1311175"/>
                <a:gd name="connsiteX1" fmla="*/ 131118 w 8947150"/>
                <a:gd name="connsiteY1" fmla="*/ 0 h 1311175"/>
                <a:gd name="connsiteX2" fmla="*/ 8816033 w 8947150"/>
                <a:gd name="connsiteY2" fmla="*/ 0 h 1311175"/>
                <a:gd name="connsiteX3" fmla="*/ 8947151 w 8947150"/>
                <a:gd name="connsiteY3" fmla="*/ 131118 h 1311175"/>
                <a:gd name="connsiteX4" fmla="*/ 8947150 w 8947150"/>
                <a:gd name="connsiteY4" fmla="*/ 1180058 h 1311175"/>
                <a:gd name="connsiteX5" fmla="*/ 8816032 w 8947150"/>
                <a:gd name="connsiteY5" fmla="*/ 1311176 h 1311175"/>
                <a:gd name="connsiteX6" fmla="*/ 131118 w 8947150"/>
                <a:gd name="connsiteY6" fmla="*/ 1311175 h 1311175"/>
                <a:gd name="connsiteX7" fmla="*/ 0 w 8947150"/>
                <a:gd name="connsiteY7" fmla="*/ 1180057 h 1311175"/>
                <a:gd name="connsiteX8" fmla="*/ 0 w 8947150"/>
                <a:gd name="connsiteY8" fmla="*/ 131118 h 131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47150" h="1311175">
                  <a:moveTo>
                    <a:pt x="0" y="131118"/>
                  </a:moveTo>
                  <a:cubicBezTo>
                    <a:pt x="0" y="58704"/>
                    <a:pt x="58704" y="0"/>
                    <a:pt x="131118" y="0"/>
                  </a:cubicBezTo>
                  <a:lnTo>
                    <a:pt x="8816033" y="0"/>
                  </a:lnTo>
                  <a:cubicBezTo>
                    <a:pt x="8888447" y="0"/>
                    <a:pt x="8947151" y="58704"/>
                    <a:pt x="8947151" y="131118"/>
                  </a:cubicBezTo>
                  <a:cubicBezTo>
                    <a:pt x="8947151" y="480765"/>
                    <a:pt x="8947150" y="830411"/>
                    <a:pt x="8947150" y="1180058"/>
                  </a:cubicBezTo>
                  <a:cubicBezTo>
                    <a:pt x="8947150" y="1252472"/>
                    <a:pt x="8888446" y="1311176"/>
                    <a:pt x="8816032" y="1311176"/>
                  </a:cubicBezTo>
                  <a:lnTo>
                    <a:pt x="131118" y="1311175"/>
                  </a:lnTo>
                  <a:cubicBezTo>
                    <a:pt x="58704" y="1311175"/>
                    <a:pt x="0" y="1252471"/>
                    <a:pt x="0" y="1180057"/>
                  </a:cubicBezTo>
                  <a:lnTo>
                    <a:pt x="0" y="13111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15797" tIns="95250" rIns="95251" bIns="95250" numCol="1" spcCol="1270" anchor="t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dirty="0"/>
                <a:t>INDUSTRIE DE JEUX VIDÉO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2000" kern="1200" dirty="0"/>
                <a:t>Jeux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2000" kern="1200" dirty="0"/>
                <a:t>Divertissements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28945A93-732C-435F-AE50-9BFF6DBE20C1}"/>
                </a:ext>
              </a:extLst>
            </p:cNvPr>
            <p:cNvSpPr/>
            <p:nvPr/>
          </p:nvSpPr>
          <p:spPr>
            <a:xfrm>
              <a:off x="1234430" y="2080697"/>
              <a:ext cx="1789430" cy="1048940"/>
            </a:xfrm>
            <a:prstGeom prst="roundRect">
              <a:avLst>
                <a:gd name="adj" fmla="val 10000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/>
              <a:stretch>
                <a:fillRect l="-2000" r="-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D369CD27-8061-46A1-9F9C-5FFB884AE804}"/>
                </a:ext>
              </a:extLst>
            </p:cNvPr>
            <p:cNvSpPr/>
            <p:nvPr/>
          </p:nvSpPr>
          <p:spPr>
            <a:xfrm>
              <a:off x="1103313" y="3494931"/>
              <a:ext cx="8947150" cy="1311175"/>
            </a:xfrm>
            <a:custGeom>
              <a:avLst/>
              <a:gdLst>
                <a:gd name="connsiteX0" fmla="*/ 0 w 8947150"/>
                <a:gd name="connsiteY0" fmla="*/ 131118 h 1311175"/>
                <a:gd name="connsiteX1" fmla="*/ 131118 w 8947150"/>
                <a:gd name="connsiteY1" fmla="*/ 0 h 1311175"/>
                <a:gd name="connsiteX2" fmla="*/ 8816033 w 8947150"/>
                <a:gd name="connsiteY2" fmla="*/ 0 h 1311175"/>
                <a:gd name="connsiteX3" fmla="*/ 8947151 w 8947150"/>
                <a:gd name="connsiteY3" fmla="*/ 131118 h 1311175"/>
                <a:gd name="connsiteX4" fmla="*/ 8947150 w 8947150"/>
                <a:gd name="connsiteY4" fmla="*/ 1180058 h 1311175"/>
                <a:gd name="connsiteX5" fmla="*/ 8816032 w 8947150"/>
                <a:gd name="connsiteY5" fmla="*/ 1311176 h 1311175"/>
                <a:gd name="connsiteX6" fmla="*/ 131118 w 8947150"/>
                <a:gd name="connsiteY6" fmla="*/ 1311175 h 1311175"/>
                <a:gd name="connsiteX7" fmla="*/ 0 w 8947150"/>
                <a:gd name="connsiteY7" fmla="*/ 1180057 h 1311175"/>
                <a:gd name="connsiteX8" fmla="*/ 0 w 8947150"/>
                <a:gd name="connsiteY8" fmla="*/ 131118 h 131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47150" h="1311175">
                  <a:moveTo>
                    <a:pt x="0" y="131118"/>
                  </a:moveTo>
                  <a:cubicBezTo>
                    <a:pt x="0" y="58704"/>
                    <a:pt x="58704" y="0"/>
                    <a:pt x="131118" y="0"/>
                  </a:cubicBezTo>
                  <a:lnTo>
                    <a:pt x="8816033" y="0"/>
                  </a:lnTo>
                  <a:cubicBezTo>
                    <a:pt x="8888447" y="0"/>
                    <a:pt x="8947151" y="58704"/>
                    <a:pt x="8947151" y="131118"/>
                  </a:cubicBezTo>
                  <a:cubicBezTo>
                    <a:pt x="8947151" y="480765"/>
                    <a:pt x="8947150" y="830411"/>
                    <a:pt x="8947150" y="1180058"/>
                  </a:cubicBezTo>
                  <a:cubicBezTo>
                    <a:pt x="8947150" y="1252472"/>
                    <a:pt x="8888446" y="1311176"/>
                    <a:pt x="8816032" y="1311176"/>
                  </a:cubicBezTo>
                  <a:lnTo>
                    <a:pt x="131118" y="1311175"/>
                  </a:lnTo>
                  <a:cubicBezTo>
                    <a:pt x="58704" y="1311175"/>
                    <a:pt x="0" y="1252471"/>
                    <a:pt x="0" y="1180057"/>
                  </a:cubicBezTo>
                  <a:lnTo>
                    <a:pt x="0" y="13111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15797" tIns="95250" rIns="95251" bIns="95250" numCol="1" spcCol="1270" anchor="t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dirty="0"/>
                <a:t>LES ÉCOLES L’ADOPTENT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2000" kern="1200" dirty="0"/>
                <a:t>Éducation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2000" kern="1200" dirty="0"/>
                <a:t>Formation/simulation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291FA18-D6D0-4E7A-AE89-149510A8AE38}"/>
                </a:ext>
              </a:extLst>
            </p:cNvPr>
            <p:cNvSpPr/>
            <p:nvPr/>
          </p:nvSpPr>
          <p:spPr>
            <a:xfrm>
              <a:off x="1234430" y="3626048"/>
              <a:ext cx="1789430" cy="1048940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/>
              <a:stretch>
                <a:fillRect t="-11000" b="-1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589BADD1-660D-4BD6-B928-6BB121656BEC}"/>
                </a:ext>
              </a:extLst>
            </p:cNvPr>
            <p:cNvSpPr/>
            <p:nvPr/>
          </p:nvSpPr>
          <p:spPr>
            <a:xfrm>
              <a:off x="1103313" y="4937224"/>
              <a:ext cx="8947150" cy="1311175"/>
            </a:xfrm>
            <a:custGeom>
              <a:avLst/>
              <a:gdLst>
                <a:gd name="connsiteX0" fmla="*/ 0 w 8947150"/>
                <a:gd name="connsiteY0" fmla="*/ 131118 h 1311175"/>
                <a:gd name="connsiteX1" fmla="*/ 131118 w 8947150"/>
                <a:gd name="connsiteY1" fmla="*/ 0 h 1311175"/>
                <a:gd name="connsiteX2" fmla="*/ 8816033 w 8947150"/>
                <a:gd name="connsiteY2" fmla="*/ 0 h 1311175"/>
                <a:gd name="connsiteX3" fmla="*/ 8947151 w 8947150"/>
                <a:gd name="connsiteY3" fmla="*/ 131118 h 1311175"/>
                <a:gd name="connsiteX4" fmla="*/ 8947150 w 8947150"/>
                <a:gd name="connsiteY4" fmla="*/ 1180058 h 1311175"/>
                <a:gd name="connsiteX5" fmla="*/ 8816032 w 8947150"/>
                <a:gd name="connsiteY5" fmla="*/ 1311176 h 1311175"/>
                <a:gd name="connsiteX6" fmla="*/ 131118 w 8947150"/>
                <a:gd name="connsiteY6" fmla="*/ 1311175 h 1311175"/>
                <a:gd name="connsiteX7" fmla="*/ 0 w 8947150"/>
                <a:gd name="connsiteY7" fmla="*/ 1180057 h 1311175"/>
                <a:gd name="connsiteX8" fmla="*/ 0 w 8947150"/>
                <a:gd name="connsiteY8" fmla="*/ 131118 h 131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47150" h="1311175">
                  <a:moveTo>
                    <a:pt x="0" y="131118"/>
                  </a:moveTo>
                  <a:cubicBezTo>
                    <a:pt x="0" y="58704"/>
                    <a:pt x="58704" y="0"/>
                    <a:pt x="131118" y="0"/>
                  </a:cubicBezTo>
                  <a:lnTo>
                    <a:pt x="8816033" y="0"/>
                  </a:lnTo>
                  <a:cubicBezTo>
                    <a:pt x="8888447" y="0"/>
                    <a:pt x="8947151" y="58704"/>
                    <a:pt x="8947151" y="131118"/>
                  </a:cubicBezTo>
                  <a:cubicBezTo>
                    <a:pt x="8947151" y="480765"/>
                    <a:pt x="8947150" y="830411"/>
                    <a:pt x="8947150" y="1180058"/>
                  </a:cubicBezTo>
                  <a:cubicBezTo>
                    <a:pt x="8947150" y="1252472"/>
                    <a:pt x="8888446" y="1311176"/>
                    <a:pt x="8816032" y="1311176"/>
                  </a:cubicBezTo>
                  <a:lnTo>
                    <a:pt x="131118" y="1311175"/>
                  </a:lnTo>
                  <a:cubicBezTo>
                    <a:pt x="58704" y="1311175"/>
                    <a:pt x="0" y="1252471"/>
                    <a:pt x="0" y="1180057"/>
                  </a:cubicBezTo>
                  <a:lnTo>
                    <a:pt x="0" y="13111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15797" tIns="95250" rIns="95251" bIns="95250" numCol="1" spcCol="1270" anchor="t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500" kern="1200" dirty="0"/>
                <a:t>SANTÉ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2000" kern="1200" dirty="0"/>
                <a:t>Hypnose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2000" kern="1200" dirty="0"/>
                <a:t>Précision des gestes du chirurgien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F93B554-723E-4675-B569-EECA78EC85A9}"/>
                </a:ext>
              </a:extLst>
            </p:cNvPr>
            <p:cNvSpPr/>
            <p:nvPr/>
          </p:nvSpPr>
          <p:spPr>
            <a:xfrm>
              <a:off x="1234430" y="5068341"/>
              <a:ext cx="1789430" cy="1048940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 l="-2000" r="-2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83333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C647A5-1FC4-4CD8-A2A1-B275AC32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AVANTAGES / INCONVÉNIENTS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8B5767B-785A-43F2-BE9A-E714B2D8C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6751" y="1670753"/>
            <a:ext cx="3450995" cy="419576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E7891EF-C9D2-438D-9AEC-C9953D666F9B}"/>
              </a:ext>
            </a:extLst>
          </p:cNvPr>
          <p:cNvSpPr txBox="1"/>
          <p:nvPr/>
        </p:nvSpPr>
        <p:spPr>
          <a:xfrm>
            <a:off x="5048026" y="3136612"/>
            <a:ext cx="600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D94B833-5914-4F56-AC1E-5EB102AF0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9529893">
            <a:off x="646111" y="1597354"/>
            <a:ext cx="1048908" cy="11887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F5C20A4-2F1C-4EA7-B576-2B9D814FA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979520" y="1936677"/>
            <a:ext cx="6417393" cy="41957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10840D7-8D81-4C62-8C8A-9967776AA1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8547675" y="1404829"/>
            <a:ext cx="1873799" cy="216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5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5.55112E-17 C -0.00104 0.025 0.06003 0.04699 0.13698 0.04792 C 0.19805 0.05 0.24805 0.03796 0.24896 0.02292 C 0.24896 0.0081 0.2 -0.00602 0.13803 -0.00694 C 0.10704 -0.00694 0.07904 -0.00509 0.05899 5.55112E-17 C 0.02995 0.00694 0.01303 0.01806 0.01303 0.03102 C 0.01303 0.03796 0.01797 0.04491 0.02696 0.05093 C 0.04805 0.06389 0.08907 0.07292 0.13594 0.07407 C 0.19102 0.07593 0.23594 0.06505 0.23594 0.05208 C 0.23698 0.03796 0.19206 0.02593 0.13698 0.02407 C 0.10899 0.02407 0.08399 0.02593 0.06498 0.03009 C 0.03998 0.03704 0.02396 0.04792 0.02396 0.05903 C 0.02396 0.06505 0.02904 0.07106 0.03698 0.07708 C 0.05599 0.08796 0.09206 0.09699 0.13503 0.09792 C 0.18503 0.09907 0.225 0.08889 0.225 0.07708 C 0.22605 0.06505 0.18594 0.05394 0.13594 0.05301 C 0.11094 0.05208 0.08803 0.05394 0.07097 0.0581 C 0.04805 0.06389 0.03503 0.07292 0.03503 0.08403 C 0.03503 0.08889 0.03907 0.09491 0.04597 0.1 C 0.06303 0.10995 0.09597 0.11806 0.13399 0.11898 C 0.17904 0.11898 0.21498 0.11111 0.21498 0.1 C 0.21498 0.08889 0.17995 0.07894 0.13503 0.07801 C 0.11303 0.07801 0.09206 0.08009 0.07696 0.0831 C 0.05599 0.08796 0.04402 0.09699 0.04297 0.10602 C 0.04297 0.11111 0.04805 0.11597 0.05404 0.11991 C 0.06902 0.13009 0.09896 0.13704 0.13295 0.13704 C 0.17305 0.13796 0.20599 0.13102 0.20599 0.12106 C 0.20704 0.11111 0.17396 0.10208 0.13399 0.10093 C 0.11407 0.10093 0.09506 0.10208 0.08204 0.10602 C 0.06303 0.10995 0.05196 0.11806 0.05196 0.12593 C 0.05196 0.13102 0.05495 0.13495 0.06094 0.13889 C 0.075 0.14792 0.10105 0.15394 0.13204 0.15509 C 0.16902 0.15509 0.19805 0.14907 0.19805 0.14005 C 0.19896 0.13102 0.17006 0.12292 0.13295 0.12199 C 0.11498 0.12199 0.09896 0.12292 0.08698 0.12593 C 0.07006 0.13009 0.06003 0.13704 0.06003 0.14491 C 0.06003 0.14907 0.06303 0.15208 0.06797 0.15602 C 0.07995 0.16389 0.10404 0.16898 0.13204 0.16991 C 0.16498 0.17106 0.19102 0.16505 0.19102 0.15602 C 0.19102 0.14907 0.16602 0.14097 0.13295 0.14097 C 0.11602 0.14005 0.10105 0.1419 0.08998 0.14398 C 0.075 0.14792 0.06602 0.15394 0.06602 0.16111 C 0.06602 0.16505 0.06902 0.16806 0.07396 0.17106 C 0.08503 0.17801 0.10704 0.1831 0.13099 0.18403 C 0.16094 0.18495 0.18503 0.17894 0.18503 0.17199 C 0.18503 0.16389 0.16094 0.1581 0.13204 0.15694 C 0.11797 0.15694 0.10404 0.1581 0.09402 0.16111 C 0.07995 0.16389 0.07201 0.16898 0.07201 0.17593 C 0.07201 0.17894 0.075 0.18194 0.07904 0.18495 C 0.08907 0.19097 0.10795 0.19606 0.13099 0.19606 C 0.15704 0.19699 0.17904 0.1919 0.17904 0.18495 C 0.17904 0.17894 0.15795 0.17292 0.13099 0.17292 C 0.11902 0.17199 0.10599 0.17292 0.09701 0.175 C 0.08503 0.17894 0.078 0.18403 0.078 0.18889 C 0.078 0.1919 0.07995 0.19491 0.08399 0.19699 C 0.09297 0.20301 0.11003 0.20694 0.13099 0.2081 C 0.15495 0.2081 0.17396 0.20301 0.17396 0.19792 C 0.17396 0.1919 0.15495 0.18611 0.13099 0.18611 C 0.11902 0.18611 0.10795 0.18704 0.10105 0.18889 C 0.08907 0.19097 0.08295 0.19606 0.08295 0.20093 C 0.08295 0.20301 0.08503 0.20602 0.08803 0.2081 C 0.09597 0.21389 0.11198 0.2169 0.12995 0.21806 C 0.15196 0.21806 0.16902 0.21389 0.16902 0.20903 C 0.16902 0.20301 0.15196 0.19907 0.13099 0.19792 C 0.12006 0.19792 0.11003 0.19907 0.103 0.20093 C 0.09297 0.20301 0.08698 0.20694 0.08698 0.21204 C 0.08698 0.21389 0.08907 0.21597 0.09206 0.21806 " pathEditMode="relative" rAng="0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BB16B-EA9A-4F01-91E6-8C3C917C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016" y="406223"/>
            <a:ext cx="9404723" cy="1400530"/>
          </a:xfrm>
        </p:spPr>
        <p:txBody>
          <a:bodyPr/>
          <a:lstStyle/>
          <a:p>
            <a:pPr algn="ctr"/>
            <a:r>
              <a:rPr lang="fr-FR" b="1" dirty="0">
                <a:highlight>
                  <a:srgbClr val="800080"/>
                </a:highlight>
              </a:rPr>
              <a:t>Immersion dans un espace 3D</a:t>
            </a:r>
          </a:p>
        </p:txBody>
      </p:sp>
    </p:spTree>
    <p:extLst>
      <p:ext uri="{BB962C8B-B14F-4D97-AF65-F5344CB8AC3E}">
        <p14:creationId xmlns:p14="http://schemas.microsoft.com/office/powerpoint/2010/main" val="7395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5BB4FA-DD92-46DE-A673-9118712674B4}"/>
              </a:ext>
            </a:extLst>
          </p:cNvPr>
          <p:cNvSpPr/>
          <p:nvPr/>
        </p:nvSpPr>
        <p:spPr>
          <a:xfrm>
            <a:off x="1911927" y="1567531"/>
            <a:ext cx="3313216" cy="688782"/>
          </a:xfrm>
          <a:prstGeom prst="rect">
            <a:avLst/>
          </a:prstGeom>
        </p:spPr>
        <p:txBody>
          <a:bodyPr wrap="none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 VACHES  CONNECTÉES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1B2C801-AB73-47A0-BBA3-FCC8F3116E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756351"/>
              </a:clrFrom>
              <a:clrTo>
                <a:srgbClr val="75635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8157" y="3809730"/>
            <a:ext cx="2355191" cy="148073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4D34631-47EA-4542-AD90-6897CB8538F3}"/>
              </a:ext>
            </a:extLst>
          </p:cNvPr>
          <p:cNvSpPr txBox="1"/>
          <p:nvPr/>
        </p:nvSpPr>
        <p:spPr>
          <a:xfrm>
            <a:off x="6638306" y="5780782"/>
            <a:ext cx="454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Pour séduire ses dames </a:t>
            </a:r>
          </a:p>
        </p:txBody>
      </p:sp>
      <p:pic>
        <p:nvPicPr>
          <p:cNvPr id="19" name="ANMLFarm_Vache qui meugle (ID 0546)_LS">
            <a:hlinkClick r:id="" action="ppaction://media"/>
            <a:extLst>
              <a:ext uri="{FF2B5EF4-FFF2-40B4-BE49-F238E27FC236}">
                <a16:creationId xmlns:a16="http://schemas.microsoft.com/office/drawing/2014/main" id="{F1A78319-B195-4C5B-A1F9-67E5FEAE311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291.770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8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 éleveur turc équipe ses vaches de lunettes à réalité virtuelle pour produire plus de lait">
            <a:hlinkClick r:id="" action="ppaction://media"/>
            <a:extLst>
              <a:ext uri="{FF2B5EF4-FFF2-40B4-BE49-F238E27FC236}">
                <a16:creationId xmlns:a16="http://schemas.microsoft.com/office/drawing/2014/main" id="{26A14E8B-75CE-4A84-AC17-7E3172824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807" y="228600"/>
            <a:ext cx="11938386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0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5A91F4-273B-42C9-BD63-C190F940E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43D5413-7D78-4596-8254-D94A5E0AB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265949" y="413124"/>
            <a:ext cx="12101690" cy="659900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  <a:softEdge rad="101600"/>
          </a:effectLst>
        </p:spPr>
      </p:pic>
      <p:pic>
        <p:nvPicPr>
          <p:cNvPr id="14" name="JohnTasoulas-Overlove">
            <a:hlinkClick r:id="" action="ppaction://media"/>
            <a:extLst>
              <a:ext uri="{FF2B5EF4-FFF2-40B4-BE49-F238E27FC236}">
                <a16:creationId xmlns:a16="http://schemas.microsoft.com/office/drawing/2014/main" id="{D98E701F-A693-446C-89A9-CBAD1E4FD1D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5000" end="172683.2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7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E9A145-078A-429F-B2CB-2C16A608069A}"/>
              </a:ext>
            </a:extLst>
          </p:cNvPr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457DAB-5731-467F-BC6D-06DB53CA7A5C}"/>
              </a:ext>
            </a:extLst>
          </p:cNvPr>
          <p:cNvSpPr txBox="1"/>
          <p:nvPr/>
        </p:nvSpPr>
        <p:spPr>
          <a:xfrm>
            <a:off x="0" y="5842659"/>
            <a:ext cx="5225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https://video-streaming.orange.fr/comedie-humour/papa-avec-un-casque-vr-saute-dans-la-te-le-vision-jeu-vide-o-CNT000001qgTs7.html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E211D78-3904-49DD-B634-77EE4D978FD7}"/>
              </a:ext>
            </a:extLst>
          </p:cNvPr>
          <p:cNvSpPr txBox="1"/>
          <p:nvPr/>
        </p:nvSpPr>
        <p:spPr>
          <a:xfrm>
            <a:off x="-15834" y="92011"/>
            <a:ext cx="5035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 limites du possible </a:t>
            </a:r>
          </a:p>
        </p:txBody>
      </p:sp>
      <p:pic>
        <p:nvPicPr>
          <p:cNvPr id="13" name="Benny-hill-theme">
            <a:hlinkClick r:id="" action="ppaction://media"/>
            <a:extLst>
              <a:ext uri="{FF2B5EF4-FFF2-40B4-BE49-F238E27FC236}">
                <a16:creationId xmlns:a16="http://schemas.microsoft.com/office/drawing/2014/main" id="{229FB425-86CF-4450-995B-C7BEE74BF5F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358</TotalTime>
  <Words>99</Words>
  <Application>Microsoft Office PowerPoint</Application>
  <PresentationFormat>Grand écran</PresentationFormat>
  <Paragraphs>30</Paragraphs>
  <Slides>11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Wingdings 3</vt:lpstr>
      <vt:lpstr>Ion</vt:lpstr>
      <vt:lpstr>Conception personnalisée</vt:lpstr>
      <vt:lpstr>Thème Office</vt:lpstr>
      <vt:lpstr>Casque Virtuel</vt:lpstr>
      <vt:lpstr>C’EST QUOI , SON UTILITÉ?</vt:lpstr>
      <vt:lpstr>QUELQUES DOMAINES</vt:lpstr>
      <vt:lpstr>AVANTAGES / INCONVÉNIENTS</vt:lpstr>
      <vt:lpstr>Immersion dans un espace 3D</vt:lpstr>
      <vt:lpstr>Présentation PowerPoint</vt:lpstr>
      <vt:lpstr>Présentation PowerPoint</vt:lpstr>
      <vt:lpstr>Présentation PowerPoint</vt:lpstr>
      <vt:lpstr>Présentation PowerPoint</vt:lpstr>
      <vt:lpstr>NOTRE RESSENTIS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Casque Virtuel</dc:title>
  <dc:creator>Stagiaire</dc:creator>
  <cp:lastModifiedBy>Blandine RICHARD</cp:lastModifiedBy>
  <cp:revision>33</cp:revision>
  <dcterms:created xsi:type="dcterms:W3CDTF">2022-06-29T07:53:29Z</dcterms:created>
  <dcterms:modified xsi:type="dcterms:W3CDTF">2022-07-05T11:21:04Z</dcterms:modified>
</cp:coreProperties>
</file>